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80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5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numRef>
              <c:f>Лист1!$A$2:$A$3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4CC4CA-62BF-4E16-9277-03A1A3155B6E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8A4907-95C2-4B99-960F-DF33B9EEF1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340768"/>
            <a:ext cx="7236296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УПРАВЛЕНИЕ МОРАЛЬНО-ПСИХОЛОГИЧЕСКИМ КЛИМАТОМ В ПЕДАГОГИЧЕСКОМ КОЛЛЕКТИВЕ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013176"/>
            <a:ext cx="6172200" cy="1371600"/>
          </a:xfrm>
        </p:spPr>
        <p:txBody>
          <a:bodyPr/>
          <a:lstStyle/>
          <a:p>
            <a:r>
              <a:rPr lang="ru-RU" dirty="0" smtClean="0"/>
              <a:t>Директор МОШ </a:t>
            </a:r>
            <a:r>
              <a:rPr lang="en-US" dirty="0" smtClean="0"/>
              <a:t>I-III</a:t>
            </a:r>
            <a:r>
              <a:rPr lang="ru-RU" dirty="0" smtClean="0"/>
              <a:t> ст. №1 </a:t>
            </a:r>
          </a:p>
          <a:p>
            <a:r>
              <a:rPr lang="ru-RU" dirty="0" smtClean="0"/>
              <a:t>Петрова Виктория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Важнейшие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признаки благоприятного морально-психологического климата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доверие </a:t>
            </a:r>
            <a:r>
              <a:rPr lang="ru-RU" dirty="0" smtClean="0"/>
              <a:t>и высокая требовательность членов группы друг к другу; </a:t>
            </a:r>
          </a:p>
          <a:p>
            <a:pPr algn="just"/>
            <a:r>
              <a:rPr lang="ru-RU" dirty="0" smtClean="0"/>
              <a:t>доброжелательная </a:t>
            </a:r>
            <a:r>
              <a:rPr lang="ru-RU" dirty="0" smtClean="0"/>
              <a:t>и деловая критика;</a:t>
            </a:r>
          </a:p>
          <a:p>
            <a:pPr algn="just"/>
            <a:r>
              <a:rPr lang="ru-RU" dirty="0" smtClean="0"/>
              <a:t>свободное </a:t>
            </a:r>
            <a:r>
              <a:rPr lang="ru-RU" dirty="0" smtClean="0"/>
              <a:t>выражение собственного мнения при обсуждении вопросов, касающихся всего коллектива;</a:t>
            </a:r>
          </a:p>
          <a:p>
            <a:pPr algn="just"/>
            <a:r>
              <a:rPr lang="ru-RU" dirty="0" smtClean="0"/>
              <a:t>достаточная </a:t>
            </a:r>
            <a:r>
              <a:rPr lang="ru-RU" dirty="0" smtClean="0"/>
              <a:t>информированность членов коллектива о его задачах и состоянии дел при их выполнении;</a:t>
            </a:r>
          </a:p>
          <a:p>
            <a:pPr algn="just"/>
            <a:r>
              <a:rPr lang="ru-RU" dirty="0" smtClean="0"/>
              <a:t>удовлетворенность </a:t>
            </a:r>
            <a:r>
              <a:rPr lang="ru-RU" dirty="0" smtClean="0"/>
              <a:t>принадлежностью к коллективу;</a:t>
            </a:r>
          </a:p>
          <a:p>
            <a:pPr algn="just"/>
            <a:r>
              <a:rPr lang="ru-RU" dirty="0" smtClean="0"/>
              <a:t>принятие </a:t>
            </a:r>
            <a:r>
              <a:rPr lang="ru-RU" dirty="0" smtClean="0"/>
              <a:t>на себя ответственности за состояние дел в группе каждым из ее членов.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136904" cy="4053064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/>
              <a:t>	</a:t>
            </a:r>
            <a:r>
              <a:rPr lang="ru-RU" i="1" dirty="0" smtClean="0"/>
              <a:t>Существуют </a:t>
            </a:r>
            <a:r>
              <a:rPr lang="ru-RU" i="1" dirty="0" smtClean="0"/>
              <a:t>две основные причины, разрушающие здоровье педагога: 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 мировоззренческая </a:t>
            </a:r>
            <a:endParaRPr lang="ru-RU" dirty="0" smtClean="0"/>
          </a:p>
          <a:p>
            <a:r>
              <a:rPr lang="ru-RU" i="1" dirty="0" smtClean="0"/>
              <a:t> психическая</a:t>
            </a:r>
            <a:endParaRPr lang="ru-RU" dirty="0" smtClean="0"/>
          </a:p>
          <a:p>
            <a:pPr lvl="1">
              <a:buNone/>
            </a:pPr>
            <a:r>
              <a:rPr lang="ru-RU" sz="2400" i="1" dirty="0" smtClean="0"/>
              <a:t>	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ПРИЧЕМ ВТОРАЯ ВЫТЕКАЕТ ИЗ ПЕРВОЙ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http://medafarm.ru/sites/default/files/Newlywed-Mistakes-3_0.jpg?14189838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01008"/>
            <a:ext cx="4320480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108012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Мировоззренческие причины, разрушающие здоровье: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pPr algn="just"/>
            <a:r>
              <a:rPr lang="ru-RU" dirty="0" smtClean="0"/>
              <a:t>Неумение принимать жизнь такой, как она есть, без критики и протеста.</a:t>
            </a:r>
          </a:p>
          <a:p>
            <a:pPr algn="just"/>
            <a:r>
              <a:rPr lang="ru-RU" dirty="0" smtClean="0"/>
              <a:t>Неумение </a:t>
            </a:r>
            <a:r>
              <a:rPr lang="ru-RU" dirty="0" smtClean="0"/>
              <a:t>жить в данный момент, считая его самым важным в жизни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Наличие </a:t>
            </a:r>
            <a:r>
              <a:rPr lang="ru-RU" dirty="0" smtClean="0"/>
              <a:t>высоких жизненных притязаний, не соответствующих возможностям человека.</a:t>
            </a:r>
          </a:p>
          <a:p>
            <a:pPr algn="just"/>
            <a:r>
              <a:rPr lang="ru-RU" dirty="0" smtClean="0"/>
              <a:t>Неумение </a:t>
            </a:r>
            <a:r>
              <a:rPr lang="ru-RU" dirty="0" smtClean="0"/>
              <a:t>найти свое место в жизни, которое позволяло бы получать удовлетворение от факта существования, от своей профессии, от любой работы … и тем самым сохранить свое здоровье.</a:t>
            </a:r>
          </a:p>
          <a:p>
            <a:pPr algn="just"/>
            <a:r>
              <a:rPr lang="ru-RU" dirty="0" err="1" smtClean="0"/>
              <a:t>Неосознание</a:t>
            </a:r>
            <a:r>
              <a:rPr lang="ru-RU" dirty="0" smtClean="0"/>
              <a:t> </a:t>
            </a:r>
            <a:r>
              <a:rPr lang="ru-RU" dirty="0" smtClean="0"/>
              <a:t>себя частицей великих исторических процессов, непонимание того, что каждый из нас является своего рода творцом истории, и своей, и планетарной, возможно, все мы есть главная причина всего происходящего на Земле.</a:t>
            </a:r>
          </a:p>
          <a:p>
            <a:pPr algn="just"/>
            <a:r>
              <a:rPr lang="ru-RU" dirty="0" smtClean="0"/>
              <a:t>Неумение </a:t>
            </a:r>
            <a:r>
              <a:rPr lang="ru-RU" dirty="0" smtClean="0"/>
              <a:t>принимать свой социальный статус и достойно пребывать в нем.</a:t>
            </a:r>
          </a:p>
          <a:p>
            <a:pPr algn="just"/>
            <a:r>
              <a:rPr lang="ru-RU" dirty="0" smtClean="0"/>
              <a:t>Незнание </a:t>
            </a:r>
            <a:r>
              <a:rPr lang="ru-RU" dirty="0" smtClean="0"/>
              <a:t>того, что каждый из нас очень нужен на своем месте.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340768"/>
            <a:ext cx="7467600" cy="47731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Неумение </a:t>
            </a:r>
            <a:r>
              <a:rPr lang="ru-RU" dirty="0" smtClean="0"/>
              <a:t>противостоять стрессам.</a:t>
            </a:r>
          </a:p>
          <a:p>
            <a:pPr algn="just"/>
            <a:r>
              <a:rPr lang="ru-RU" dirty="0" smtClean="0"/>
              <a:t>Отсутствие </a:t>
            </a:r>
            <a:r>
              <a:rPr lang="ru-RU" dirty="0" smtClean="0"/>
              <a:t>навыка управления своими эмоциями.</a:t>
            </a:r>
          </a:p>
          <a:p>
            <a:pPr algn="just"/>
            <a:r>
              <a:rPr lang="ru-RU" dirty="0" smtClean="0"/>
              <a:t>Частое </a:t>
            </a:r>
            <a:r>
              <a:rPr lang="ru-RU" dirty="0" smtClean="0"/>
              <a:t>превышение своих возможностей.</a:t>
            </a:r>
          </a:p>
          <a:p>
            <a:pPr algn="just"/>
            <a:r>
              <a:rPr lang="ru-RU" dirty="0" smtClean="0"/>
              <a:t>Неумение </a:t>
            </a:r>
            <a:r>
              <a:rPr lang="ru-RU" dirty="0" smtClean="0"/>
              <a:t>вырастить в себе и освоить эмоцию радости, создать установку на радость от существования вообще, а не о полученной зарплаты; неспособность смеяться над жизненными неудачами.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Психические </a:t>
            </a:r>
            <a:r>
              <a:rPr lang="ru-RU" sz="2400" b="1" dirty="0" smtClean="0"/>
              <a:t>причины:</a:t>
            </a:r>
            <a:endParaRPr lang="ru-RU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652934"/>
          </a:xfrm>
        </p:spPr>
        <p:txBody>
          <a:bodyPr/>
          <a:lstStyle/>
          <a:p>
            <a:r>
              <a:rPr lang="ru-RU" b="1" dirty="0" smtClean="0"/>
              <a:t>	Основные </a:t>
            </a:r>
            <a:r>
              <a:rPr lang="ru-RU" b="1" dirty="0" smtClean="0"/>
              <a:t>принципы: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Здоровье </a:t>
            </a:r>
            <a:r>
              <a:rPr lang="ru-RU" dirty="0" smtClean="0"/>
              <a:t>- это приоритет. Все имеет смысл, пока мы здоровы. Твое здоровье - в твоих рука!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Физическое </a:t>
            </a:r>
            <a:r>
              <a:rPr lang="ru-RU" dirty="0" smtClean="0"/>
              <a:t>и психическое здоровье неразделимы! Выбери активную жизненную позицию: найди себя в спорте, творчестве, науке. Все лучшие качества развиваются там, где есть творческое отношение к жизни.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Психологический </a:t>
            </a:r>
            <a:r>
              <a:rPr lang="ru-RU" dirty="0" smtClean="0"/>
              <a:t>комфорт, улыбка - факторы хорошего настроения.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Как же восстановить «профессиональное здоровье» педагога?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Здоровье </a:t>
            </a:r>
            <a:r>
              <a:rPr lang="ru-RU" dirty="0" smtClean="0"/>
              <a:t>начинается с попыток осознания своего места в </a:t>
            </a:r>
            <a:r>
              <a:rPr lang="ru-RU" dirty="0" smtClean="0"/>
              <a:t>жизни. Каждый </a:t>
            </a:r>
            <a:r>
              <a:rPr lang="ru-RU" dirty="0" smtClean="0"/>
              <a:t>человек, несмотря на возраст, должен когда-то ответить на четыре очень важных для него вопроса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Ради чего я живу? В чем смысл моей жизни?</a:t>
            </a:r>
          </a:p>
          <a:p>
            <a:pPr lvl="0" algn="just"/>
            <a:r>
              <a:rPr lang="ru-RU" dirty="0" smtClean="0"/>
              <a:t>Зачем я родился? Что я должен совершить?</a:t>
            </a:r>
          </a:p>
          <a:p>
            <a:pPr lvl="0" algn="just"/>
            <a:r>
              <a:rPr lang="ru-RU" dirty="0" smtClean="0"/>
              <a:t>Зачем мне быть здоровым?</a:t>
            </a:r>
          </a:p>
          <a:p>
            <a:pPr lvl="0" algn="just"/>
            <a:r>
              <a:rPr lang="ru-RU" dirty="0" smtClean="0"/>
              <a:t>Быть здоровым – это мой долг перед обществом или мое личное дело?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Человек </a:t>
            </a:r>
            <a:r>
              <a:rPr lang="ru-RU" dirty="0" smtClean="0"/>
              <a:t>сознательный, культурный, педагог в особенности, должен уметь владеть своими эмоциями и чувствами хотя бы ради двух целей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 smtClean="0"/>
              <a:t>не болеть;</a:t>
            </a:r>
          </a:p>
          <a:p>
            <a:r>
              <a:rPr lang="ru-RU" dirty="0" smtClean="0"/>
              <a:t>чтобы </a:t>
            </a:r>
            <a:r>
              <a:rPr lang="ru-RU" dirty="0" smtClean="0"/>
              <a:t>принимать правильное решение. 	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Надо </a:t>
            </a:r>
            <a:r>
              <a:rPr lang="ru-RU" dirty="0" smtClean="0"/>
              <a:t>научиться жить с хорошими эмоциями, противодействовать негативным эмоциям.</a:t>
            </a:r>
          </a:p>
          <a:p>
            <a:pPr>
              <a:buNone/>
            </a:pPr>
            <a:r>
              <a:rPr lang="ru-RU" dirty="0" smtClean="0"/>
              <a:t>		Каждая </a:t>
            </a:r>
            <a:r>
              <a:rPr lang="ru-RU" dirty="0" smtClean="0"/>
              <a:t>эмоция связана с болезнью или здоровьем, создает конкретную болезнь или является профилактической против конкретной болезни.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8003232" cy="2476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Будьте </a:t>
            </a:r>
            <a:r>
              <a:rPr lang="ru-RU" b="1" i="1" dirty="0" smtClean="0"/>
              <a:t>добрыми, если захотите;</a:t>
            </a:r>
            <a:br>
              <a:rPr lang="ru-RU" b="1" i="1" dirty="0" smtClean="0"/>
            </a:br>
            <a:r>
              <a:rPr lang="ru-RU" b="1" i="1" dirty="0" smtClean="0"/>
              <a:t>Будьте мудрыми, если сможете;</a:t>
            </a:r>
            <a:br>
              <a:rPr lang="ru-RU" b="1" i="1" dirty="0" smtClean="0"/>
            </a:br>
            <a:r>
              <a:rPr lang="ru-RU" b="1" i="1" dirty="0" smtClean="0"/>
              <a:t>Но здоровыми вы должны быть всегда</a:t>
            </a:r>
            <a:r>
              <a:rPr lang="ru-RU" b="1" i="1" dirty="0" smtClean="0"/>
              <a:t>. </a:t>
            </a:r>
          </a:p>
          <a:p>
            <a:pPr algn="r"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Конфуций</a:t>
            </a:r>
            <a:endParaRPr lang="ru-RU" b="1" i="1" dirty="0" smtClean="0"/>
          </a:p>
        </p:txBody>
      </p:sp>
      <p:pic>
        <p:nvPicPr>
          <p:cNvPr id="27650" name="Picture 2" descr="http://medwriters.ru/sites/default/files/imagecache/page_img/razvitie-psihologicheskogo-zdorov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5040560" cy="326920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	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 целью создания благоприятного морально-психологического климата проведены: 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коммуникативные игры, </a:t>
            </a:r>
          </a:p>
          <a:p>
            <a:pPr algn="just"/>
            <a:r>
              <a:rPr lang="ru-RU" dirty="0" err="1" smtClean="0"/>
              <a:t>тренинговые</a:t>
            </a:r>
            <a:r>
              <a:rPr lang="ru-RU" dirty="0" smtClean="0"/>
              <a:t> занятия по повышению самооценки и творческого потенциала, </a:t>
            </a:r>
          </a:p>
          <a:p>
            <a:pPr algn="just"/>
            <a:r>
              <a:rPr lang="ru-RU" dirty="0" smtClean="0"/>
              <a:t>групповые и индивидуальные консультации,</a:t>
            </a:r>
          </a:p>
          <a:p>
            <a:pPr algn="just"/>
            <a:r>
              <a:rPr lang="ru-RU" dirty="0" smtClean="0"/>
              <a:t> совместные праздники, </a:t>
            </a:r>
          </a:p>
          <a:p>
            <a:pPr algn="just"/>
            <a:r>
              <a:rPr lang="ru-RU" dirty="0" smtClean="0"/>
              <a:t>деловые игры с педагогами «</a:t>
            </a:r>
            <a:r>
              <a:rPr lang="ru-RU" dirty="0" err="1" smtClean="0"/>
              <a:t>Двоечник-тоже</a:t>
            </a:r>
            <a:r>
              <a:rPr lang="ru-RU" dirty="0" smtClean="0"/>
              <a:t> человек» и «Владей собой, или </a:t>
            </a:r>
            <a:r>
              <a:rPr lang="ru-RU" dirty="0" err="1" smtClean="0"/>
              <a:t>психопрофилактика</a:t>
            </a:r>
            <a:r>
              <a:rPr lang="ru-RU" dirty="0" smtClean="0"/>
              <a:t> эмоциональных срывов»,</a:t>
            </a:r>
          </a:p>
          <a:p>
            <a:pPr algn="just"/>
            <a:r>
              <a:rPr lang="ru-RU" dirty="0" smtClean="0"/>
              <a:t>выступление перед педагогами и родителями с использованием ИКТ по теме: «Причины возникновения конфликтов и пути их преодоления. Формула конфликтов», </a:t>
            </a:r>
          </a:p>
          <a:p>
            <a:pPr algn="just"/>
            <a:r>
              <a:rPr lang="ru-RU" dirty="0" smtClean="0"/>
              <a:t>памятки «Рекомендации педагогам по профилактике эмоционального выгорания»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Памятка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«Рекомендации педагогам по профилактике эмоционального выгорания»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467600" cy="4397080"/>
          </a:xfrm>
        </p:spPr>
        <p:txBody>
          <a:bodyPr>
            <a:normAutofit fontScale="92500"/>
          </a:bodyPr>
          <a:lstStyle/>
          <a:p>
            <a:pPr lvl="0"/>
            <a:r>
              <a:rPr lang="ru-RU" i="1" dirty="0" smtClean="0"/>
              <a:t>стараться рассчитывать и обдуманно распределять свои нагрузки;</a:t>
            </a:r>
            <a:endParaRPr lang="ru-RU" dirty="0" smtClean="0"/>
          </a:p>
          <a:p>
            <a:pPr lvl="0"/>
            <a:r>
              <a:rPr lang="ru-RU" i="1" dirty="0" smtClean="0"/>
              <a:t>учиться переключаться с одного вида деятельности на другой;</a:t>
            </a:r>
            <a:endParaRPr lang="ru-RU" dirty="0" smtClean="0"/>
          </a:p>
          <a:p>
            <a:pPr lvl="0"/>
            <a:r>
              <a:rPr lang="ru-RU" i="1" dirty="0" smtClean="0"/>
              <a:t>проще относиться к конфликтам на работе;</a:t>
            </a:r>
            <a:endParaRPr lang="ru-RU" dirty="0" smtClean="0"/>
          </a:p>
          <a:p>
            <a:pPr lvl="0"/>
            <a:r>
              <a:rPr lang="ru-RU" i="1" dirty="0" smtClean="0"/>
              <a:t>н</a:t>
            </a:r>
            <a:r>
              <a:rPr lang="ru-RU" i="1" dirty="0" smtClean="0"/>
              <a:t>е </a:t>
            </a:r>
            <a:r>
              <a:rPr lang="ru-RU" i="1" dirty="0" smtClean="0"/>
              <a:t>надо «переделывать» окружающих на свой </a:t>
            </a:r>
            <a:r>
              <a:rPr lang="ru-RU" i="1" dirty="0" smtClean="0"/>
              <a:t>лад;</a:t>
            </a:r>
            <a:endParaRPr lang="ru-RU" dirty="0" smtClean="0"/>
          </a:p>
          <a:p>
            <a:pPr lvl="0"/>
            <a:r>
              <a:rPr lang="ru-RU" i="1" dirty="0" smtClean="0"/>
              <a:t>будьте </a:t>
            </a:r>
            <a:r>
              <a:rPr lang="ru-RU" i="1" dirty="0" smtClean="0"/>
              <a:t>реалистом, не ожидайте «манны с небес</a:t>
            </a:r>
            <a:r>
              <a:rPr lang="ru-RU" i="1" dirty="0" smtClean="0"/>
              <a:t>»;</a:t>
            </a:r>
            <a:endParaRPr lang="ru-RU" dirty="0" smtClean="0"/>
          </a:p>
          <a:p>
            <a:pPr lvl="0"/>
            <a:r>
              <a:rPr lang="ru-RU" i="1" dirty="0" smtClean="0"/>
              <a:t>не пытаться быть лучшим всегда и во всем</a:t>
            </a:r>
            <a:r>
              <a:rPr lang="ru-RU" i="1" dirty="0" smtClean="0"/>
              <a:t>.</a:t>
            </a:r>
          </a:p>
          <a:p>
            <a:pPr lvl="0">
              <a:buNone/>
            </a:pPr>
            <a:endParaRPr lang="ru-RU" i="1" dirty="0" smtClean="0"/>
          </a:p>
          <a:p>
            <a:pPr lvl="0">
              <a:buNone/>
            </a:pPr>
            <a:r>
              <a:rPr lang="ru-RU" b="1" i="1" dirty="0" smtClean="0"/>
              <a:t>Помните: работа - всего лишь часть жизни!</a:t>
            </a:r>
            <a:endParaRPr lang="ru-RU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Проверяйте </a:t>
            </a:r>
            <a:r>
              <a:rPr lang="ru-RU" b="1" i="1" dirty="0" smtClean="0"/>
              <a:t>свои поступки сознанием: </a:t>
            </a:r>
            <a:r>
              <a:rPr lang="ru-RU" b="1" i="1" dirty="0" smtClean="0"/>
              <a:t>не причиняете </a:t>
            </a:r>
            <a:r>
              <a:rPr lang="ru-RU" b="1" i="1" dirty="0" smtClean="0"/>
              <a:t>ли вы зла, неприятностей, неудобств людям своими поступками. Делайте так, чтобы людям, которые окружают вас, было хорошо.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В.А. Сухомлинский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476672"/>
            <a:ext cx="7467600" cy="237626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000" dirty="0" smtClean="0"/>
              <a:t>Сплочение </a:t>
            </a:r>
            <a:r>
              <a:rPr lang="ru-RU" sz="2000" dirty="0" smtClean="0"/>
              <a:t>педагогического коллектива нельзя осуществить на одних идеях: оно реализуется, прежде всего, в деятельности, в общении. В коллективе должны создаваться  такие условия, чтобы ни один педагог не чувствовал себя одиноким среди своих коллег. Сплочению в коллектив способствует проведение мероприятий, требующих общей ответственности.  </a:t>
            </a:r>
          </a:p>
          <a:p>
            <a:endParaRPr lang="ru-RU" dirty="0"/>
          </a:p>
        </p:txBody>
      </p:sp>
      <p:pic>
        <p:nvPicPr>
          <p:cNvPr id="4" name="Рисунок 3" descr="http://voronezh.jobcafe.ru/upload/%D0%B8%20%D0%B4%D0%B5%D0%BB%D0%BE%D0%BF%D1%80%D0%BE%D0%B8%D0%B7%D0%B2%D0%BE%D0%B4%D1%81%D1%82%D0%B2%D0%BE/raznovidnosti%20sotsialno-psikhologicheskikh%20metodov%20upravleniy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72728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642194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/>
              <a:t>	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Эффективной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формой профилактики эмоционального напряжения педагогов был выбран </a:t>
            </a:r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психологический тренинг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 который позволяет: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931224" cy="4341096"/>
          </a:xfrm>
        </p:spPr>
        <p:txBody>
          <a:bodyPr/>
          <a:lstStyle/>
          <a:p>
            <a:pPr algn="just"/>
            <a:r>
              <a:rPr lang="ru-RU" dirty="0" smtClean="0"/>
              <a:t>познакомить </a:t>
            </a:r>
            <a:r>
              <a:rPr lang="ru-RU" dirty="0" smtClean="0"/>
              <a:t>педагогов с приемами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(дыхательная гимнастика, овладение навыками релаксации, мышечного расслабления) ;</a:t>
            </a:r>
          </a:p>
          <a:p>
            <a:pPr algn="just"/>
            <a:r>
              <a:rPr lang="ru-RU" dirty="0" smtClean="0"/>
              <a:t>развить </a:t>
            </a:r>
            <a:r>
              <a:rPr lang="ru-RU" dirty="0" smtClean="0"/>
              <a:t>навыки  управления стрессом, навыки позитивного мышления.</a:t>
            </a:r>
          </a:p>
          <a:p>
            <a:pPr algn="just"/>
            <a:r>
              <a:rPr lang="ru-RU" dirty="0" smtClean="0"/>
              <a:t>снять</a:t>
            </a:r>
            <a:r>
              <a:rPr lang="ru-RU" dirty="0" smtClean="0"/>
              <a:t>  психофизическое напряжение,  повысить </a:t>
            </a:r>
            <a:r>
              <a:rPr lang="ru-RU" dirty="0" err="1" smtClean="0"/>
              <a:t>стрессоустойчивость</a:t>
            </a:r>
            <a:r>
              <a:rPr lang="ru-RU" dirty="0" smtClean="0"/>
              <a:t> педагогов,</a:t>
            </a:r>
          </a:p>
          <a:p>
            <a:pPr algn="just"/>
            <a:r>
              <a:rPr lang="ru-RU" dirty="0" smtClean="0"/>
              <a:t>повысить </a:t>
            </a:r>
            <a:r>
              <a:rPr lang="ru-RU" dirty="0" smtClean="0"/>
              <a:t>сплоченность коллектива.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liparts.co/cliparts/Bcg/rqE/BcgrqEj7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05064"/>
            <a:ext cx="2839996" cy="2520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8315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/>
              <a:t>	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Примеры </a:t>
            </a:r>
            <a:r>
              <a:rPr lang="ru-RU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экспресс-приёмов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снятия эмоционального напряжения, проводимых с педагогами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Если </a:t>
            </a:r>
            <a:r>
              <a:rPr lang="ru-RU" dirty="0" smtClean="0"/>
              <a:t>хочется скандала, широко откройте </a:t>
            </a:r>
            <a:r>
              <a:rPr lang="ru-RU" dirty="0" smtClean="0"/>
              <a:t>рот.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Стоя, свести лопатки, улыбнуться, подмигнуть правым глазом, потом левым, повторить: «</a:t>
            </a:r>
            <a:r>
              <a:rPr lang="ru-RU" i="1" dirty="0" smtClean="0"/>
              <a:t>Очень я собой горжусь, я на многое гожусь</a:t>
            </a:r>
            <a:r>
              <a:rPr lang="ru-RU" dirty="0" smtClean="0"/>
              <a:t>!»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Потирая ладонь о ладонь, повторить: «</a:t>
            </a:r>
            <a:r>
              <a:rPr lang="ru-RU" i="1" dirty="0" smtClean="0"/>
              <a:t>Я принимаю удачу, с каждым днем становлюсь богаче</a:t>
            </a:r>
            <a:r>
              <a:rPr lang="ru-RU" dirty="0" smtClean="0"/>
              <a:t>!»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Упражнение «Бабочка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Упражнение «Бяка-Бука</a:t>
            </a:r>
            <a:r>
              <a:rPr lang="ru-RU" dirty="0" smtClean="0"/>
              <a:t>».</a:t>
            </a:r>
            <a:endParaRPr lang="ru-RU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075240" cy="28803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/>
              <a:t>Коллектив </a:t>
            </a:r>
            <a:r>
              <a:rPr lang="ru-RU" sz="2800" dirty="0" smtClean="0"/>
              <a:t>– это живой организм, способный болеть, переживать, радоваться. И каждый из нас является неотъемлемой частью этого организма. А значит, от каждого из нас зависит общее благополучие. </a:t>
            </a:r>
          </a:p>
          <a:p>
            <a:endParaRPr lang="ru-RU" dirty="0"/>
          </a:p>
        </p:txBody>
      </p:sp>
      <p:pic>
        <p:nvPicPr>
          <p:cNvPr id="35842" name="Picture 2" descr="http://www.gil-kom.ru/upload/medialibrary/676/6765e104c26e9a241da9937d2b70ed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6408712" cy="321104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467600" cy="2655168"/>
          </a:xfrm>
        </p:spPr>
        <p:txBody>
          <a:bodyPr>
            <a:noAutofit/>
          </a:bodyPr>
          <a:lstStyle/>
          <a:p>
            <a:pPr algn="ctr"/>
            <a:r>
              <a:rPr lang="ru-RU" sz="6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ВНИМАНИЕ!!!</a:t>
            </a:r>
            <a:endParaRPr lang="ru-RU" sz="66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836712"/>
            <a:ext cx="7467600" cy="31969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Взаимное </a:t>
            </a:r>
            <a:r>
              <a:rPr lang="ru-RU" dirty="0" smtClean="0"/>
              <a:t>неуважение, выискивание друг у друга ошибок, промахов, просчетов не с целью исправить, а чтобы подчеркнуть </a:t>
            </a:r>
            <a:r>
              <a:rPr lang="ru-RU" dirty="0" smtClean="0"/>
              <a:t>некомпетентность </a:t>
            </a:r>
            <a:r>
              <a:rPr lang="ru-RU" dirty="0" smtClean="0"/>
              <a:t>другого человека - такого рода взаимоотношения снижали </a:t>
            </a:r>
            <a:r>
              <a:rPr lang="ru-RU" dirty="0" smtClean="0"/>
              <a:t>творческий </a:t>
            </a:r>
            <a:r>
              <a:rPr lang="ru-RU" dirty="0" smtClean="0"/>
              <a:t>тонус, вели к свертыванию инициативы в коллективе, влияли на </a:t>
            </a:r>
            <a:r>
              <a:rPr lang="ru-RU" dirty="0" smtClean="0"/>
              <a:t>нравственно-психологический </a:t>
            </a:r>
            <a:r>
              <a:rPr lang="ru-RU" dirty="0" smtClean="0"/>
              <a:t>климат в целом.</a:t>
            </a:r>
            <a:endParaRPr lang="ru-RU" dirty="0"/>
          </a:p>
        </p:txBody>
      </p:sp>
      <p:pic>
        <p:nvPicPr>
          <p:cNvPr id="5" name="Рисунок 4" descr="http://upr.1september.ru/2006/22/7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77072"/>
            <a:ext cx="46805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5256584" cy="554461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Самую </a:t>
            </a:r>
            <a:r>
              <a:rPr lang="ru-RU" dirty="0" smtClean="0"/>
              <a:t>суть </a:t>
            </a:r>
            <a:r>
              <a:rPr lang="ru-RU" dirty="0" smtClean="0"/>
              <a:t>педагогического </a:t>
            </a:r>
            <a:r>
              <a:rPr lang="ru-RU" dirty="0" smtClean="0"/>
              <a:t>коллектива выделил А.С. Макаренко: «Там, где нет полного единства всех педагогов школы между собой, там, где нет помощи друг другу и </a:t>
            </a:r>
            <a:r>
              <a:rPr lang="ru-RU" dirty="0" smtClean="0"/>
              <a:t>большой </a:t>
            </a:r>
            <a:r>
              <a:rPr lang="ru-RU" dirty="0" smtClean="0"/>
              <a:t>требовательности друг к другу, там, где нет умения говорить своему </a:t>
            </a:r>
            <a:r>
              <a:rPr lang="ru-RU" dirty="0" smtClean="0"/>
              <a:t>товарищу </a:t>
            </a:r>
            <a:r>
              <a:rPr lang="ru-RU" dirty="0" smtClean="0"/>
              <a:t>неприятные вещи и не обижаться, если тебе говорят неприятные </a:t>
            </a:r>
            <a:r>
              <a:rPr lang="ru-RU" dirty="0" smtClean="0"/>
              <a:t>вещи</a:t>
            </a:r>
            <a:r>
              <a:rPr lang="ru-RU" dirty="0" smtClean="0"/>
              <a:t>, там, где нет умения приказать товарищу (а это трудное умение) и </a:t>
            </a:r>
            <a:r>
              <a:rPr lang="ru-RU" dirty="0" smtClean="0"/>
              <a:t>подчиняться </a:t>
            </a:r>
            <a:r>
              <a:rPr lang="ru-RU" dirty="0" smtClean="0"/>
              <a:t>товарищу (а это еще более трудно), там нет и не может быть </a:t>
            </a:r>
            <a:r>
              <a:rPr lang="ru-RU" dirty="0" smtClean="0"/>
              <a:t>педагогического </a:t>
            </a:r>
            <a:r>
              <a:rPr lang="ru-RU" dirty="0" smtClean="0"/>
              <a:t>коллектива</a:t>
            </a:r>
            <a:r>
              <a:rPr lang="ru-RU" dirty="0" smtClean="0"/>
              <a:t>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http://www.narobraz.ru/images/Makarenko-narobr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340768"/>
            <a:ext cx="2619375" cy="292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User\Desktop\000173678_480_Ekspertnyy_sovet_po__korporativnomu_upravleniy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4572000" cy="304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291264" cy="25922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Успешность </a:t>
            </a:r>
            <a:r>
              <a:rPr lang="ru-RU" dirty="0" smtClean="0"/>
              <a:t>современного руководителя зависит от способности создавать в коллективе такой климат, который благоприятствовал бы достижению результатов, позволял эффективно разрешать педагогические проблемы и осуществлять перемены, способствовал повышению качества образования.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refeteka.ru/images/r/8/7/8/8780b484083e457197b6090af42bd431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704856" cy="564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Анкета «Климат в коллективе» (для учителей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600" dirty="0" smtClean="0"/>
              <a:t>Оцените Ваше состояние здоровья  (в процентах).</a:t>
            </a:r>
          </a:p>
          <a:p>
            <a:pPr lvl="0"/>
            <a:r>
              <a:rPr lang="ru-RU" sz="2600" dirty="0" smtClean="0"/>
              <a:t>С кем у Вас бывают конфликты:</a:t>
            </a:r>
          </a:p>
          <a:p>
            <a:pPr lvl="1"/>
            <a:r>
              <a:rPr lang="ru-RU" sz="2600" dirty="0" smtClean="0"/>
              <a:t>с учителями;</a:t>
            </a:r>
          </a:p>
          <a:p>
            <a:pPr lvl="1"/>
            <a:r>
              <a:rPr lang="ru-RU" sz="2600" dirty="0" smtClean="0"/>
              <a:t>с администрацией;</a:t>
            </a:r>
          </a:p>
          <a:p>
            <a:pPr lvl="1"/>
            <a:r>
              <a:rPr lang="ru-RU" sz="2600" dirty="0" smtClean="0"/>
              <a:t>с учащимися;</a:t>
            </a:r>
          </a:p>
          <a:p>
            <a:pPr lvl="1"/>
            <a:r>
              <a:rPr lang="ru-RU" sz="2600" dirty="0" smtClean="0"/>
              <a:t> с родителями.</a:t>
            </a:r>
          </a:p>
          <a:p>
            <a:pPr lvl="0"/>
            <a:r>
              <a:rPr lang="ru-RU" sz="2600" dirty="0" smtClean="0"/>
              <a:t> Где Вы обычно разряжаетесь (снимаете напряжение):</a:t>
            </a:r>
          </a:p>
          <a:p>
            <a:pPr lvl="1"/>
            <a:r>
              <a:rPr lang="ru-RU" sz="2600" dirty="0" smtClean="0"/>
              <a:t>дома;</a:t>
            </a:r>
          </a:p>
          <a:p>
            <a:pPr lvl="1"/>
            <a:r>
              <a:rPr lang="ru-RU" sz="2600" dirty="0" smtClean="0"/>
              <a:t> в школе;</a:t>
            </a:r>
          </a:p>
          <a:p>
            <a:pPr lvl="1"/>
            <a:r>
              <a:rPr lang="ru-RU" sz="2600" dirty="0" smtClean="0"/>
              <a:t>где-то ещё.</a:t>
            </a:r>
          </a:p>
          <a:p>
            <a:pPr lvl="0"/>
            <a:r>
              <a:rPr lang="ru-RU" sz="2600" dirty="0" smtClean="0"/>
              <a:t> Часто ли Вы болеете?</a:t>
            </a:r>
          </a:p>
          <a:p>
            <a:pPr lvl="0"/>
            <a:r>
              <a:rPr lang="ru-RU" sz="2600" dirty="0" smtClean="0"/>
              <a:t> Вы хотели бы уволиться (уйти в другую школу), если бы было куда устроиться?</a:t>
            </a:r>
          </a:p>
          <a:p>
            <a:pPr lvl="0"/>
            <a:r>
              <a:rPr lang="ru-RU" sz="2600" dirty="0" smtClean="0"/>
              <a:t> Какова преобладающая тональность Вашего настроения (мажор-минор)?</a:t>
            </a:r>
          </a:p>
          <a:p>
            <a:pPr lvl="0"/>
            <a:r>
              <a:rPr lang="ru-RU" sz="2600" dirty="0" smtClean="0"/>
              <a:t> Вы считаете: у Вас сплоченный коллектив.</a:t>
            </a:r>
          </a:p>
          <a:p>
            <a:pPr lvl="0"/>
            <a:r>
              <a:rPr lang="ru-RU" sz="2600" dirty="0" smtClean="0"/>
              <a:t> Раздражает ли Вас характер и тональность критики со стороны Вашего руководства (педагогов)?</a:t>
            </a:r>
          </a:p>
          <a:p>
            <a:pPr lvl="0"/>
            <a:r>
              <a:rPr lang="ru-RU" sz="2600" dirty="0" smtClean="0"/>
              <a:t> Знаете ли Вы концепцию развития школы?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94421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Полученные результаты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показали: для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значительного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числа педагогов (67%)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характерны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высокий уровень тревожности, эмоциональная неустойчивость,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напряженность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, низкий уровень активности в социальных контактах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1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984375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08912" cy="33123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Более </a:t>
            </a:r>
            <a:r>
              <a:rPr lang="ru-RU" dirty="0" smtClean="0"/>
              <a:t>трети своей жизни мы проводим на своем рабочем месте. И от того, каким образом у нас сложатся взаимоотношения с окружающим нас рабочим пространством, зависит очень многое – и наше настроение, и здоровье, работоспособность, инициативность. Образно, в одном климате растение может расцвести, в другом — зачахнуть. </a:t>
            </a:r>
            <a:endParaRPr lang="ru-RU" dirty="0"/>
          </a:p>
        </p:txBody>
      </p:sp>
      <p:pic>
        <p:nvPicPr>
          <p:cNvPr id="18434" name="Picture 2" descr="http://img1.liveinternet.ru/images/attach/c/2/69/25/69025979_1294622319_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2427587" cy="3572387"/>
          </a:xfrm>
          <a:prstGeom prst="rect">
            <a:avLst/>
          </a:prstGeom>
          <a:noFill/>
        </p:spPr>
      </p:pic>
      <p:pic>
        <p:nvPicPr>
          <p:cNvPr id="18436" name="Picture 4" descr="http://pre02.deviantart.net/bf5f/th/pre/i/2006/206/4/7/dead_rose_by_xenonrebo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140968"/>
            <a:ext cx="3155017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386</Words>
  <Application>Microsoft Office PowerPoint</Application>
  <PresentationFormat>Экран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УПРАВЛЕНИЕ МОРАЛЬНО-ПСИХОЛОГИЧЕСКИМ КЛИМАТОМ В ПЕДАГОГИЧЕСКОМ КОЛЛЕКТИВЕ </vt:lpstr>
      <vt:lpstr>Слайд 2</vt:lpstr>
      <vt:lpstr>Слайд 3</vt:lpstr>
      <vt:lpstr>Слайд 4</vt:lpstr>
      <vt:lpstr>Слайд 5</vt:lpstr>
      <vt:lpstr>Слайд 6</vt:lpstr>
      <vt:lpstr> Анкета «Климат в коллективе» (для учителей)</vt:lpstr>
      <vt:lpstr> Полученные результаты показали: для значительного числа педагогов (67%) характерны высокий уровень тревожности, эмоциональная неустойчивость, напряженность, низкий уровень активности в социальных контактах.</vt:lpstr>
      <vt:lpstr>Слайд 9</vt:lpstr>
      <vt:lpstr>Важнейшие признаки благоприятного морально-психологического климата:</vt:lpstr>
      <vt:lpstr>Слайд 11</vt:lpstr>
      <vt:lpstr>Мировоззренческие причины, разрушающие здоровье:</vt:lpstr>
      <vt:lpstr>Психические причины:</vt:lpstr>
      <vt:lpstr> Основные принципы: </vt:lpstr>
      <vt:lpstr>Как же восстановить «профессиональное здоровье» педагога?</vt:lpstr>
      <vt:lpstr>Слайд 16</vt:lpstr>
      <vt:lpstr>Слайд 17</vt:lpstr>
      <vt:lpstr> С целью создания благоприятного морально-психологического климата проведены: </vt:lpstr>
      <vt:lpstr>Памятка «Рекомендации педагогам по профилактике эмоционального выгорания»</vt:lpstr>
      <vt:lpstr>Слайд 20</vt:lpstr>
      <vt:lpstr> Эффективной формой профилактики эмоционального напряжения педагогов был выбран психологический тренинг, который позволяет:</vt:lpstr>
      <vt:lpstr> Примеры экспресс-приёмов снятия эмоционального напряжения, проводимых с педагогами:</vt:lpstr>
      <vt:lpstr>Слайд 23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МОРАЛЬНО-ПСИХОЛОГИЧЕСКИМ КЛИМАТОМ В ПЕДАГОГИЧЕСКОМ КОЛЛЕКТИВЕ</dc:title>
  <dc:creator>User</dc:creator>
  <cp:lastModifiedBy>User</cp:lastModifiedBy>
  <cp:revision>44</cp:revision>
  <dcterms:created xsi:type="dcterms:W3CDTF">2017-02-05T14:27:30Z</dcterms:created>
  <dcterms:modified xsi:type="dcterms:W3CDTF">2017-02-05T16:40:08Z</dcterms:modified>
</cp:coreProperties>
</file>